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87" r:id="rId4"/>
    <p:sldId id="259" r:id="rId5"/>
    <p:sldId id="260" r:id="rId6"/>
    <p:sldId id="261" r:id="rId7"/>
    <p:sldId id="271" r:id="rId8"/>
    <p:sldId id="266" r:id="rId9"/>
    <p:sldId id="265" r:id="rId10"/>
    <p:sldId id="283" r:id="rId11"/>
    <p:sldId id="284" r:id="rId12"/>
    <p:sldId id="285" r:id="rId13"/>
    <p:sldId id="273" r:id="rId14"/>
    <p:sldId id="272" r:id="rId15"/>
    <p:sldId id="267" r:id="rId16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1E4BD-A5CF-4340-86A4-F38E3ED0DA16}" type="datetimeFigureOut">
              <a:rPr lang="hr-HR" smtClean="0"/>
              <a:t>3.9.2024.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EAEC-1B4C-4EA6-9487-6BDCA201E30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1EAEC-1B4C-4EA6-9487-6BDCA201E307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stories/Pravilnik_o_kriterijima_za_izricanje_pedagoskih_mjera_NN_br_94_2015.pdf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azoo.hr/images/stories/Pravilnik_o_izmjeni_Pravilnika_o_kriterijima_za_izricanje_pedagoskih_mjera.pd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MJBahJXC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-mpovalec\Downloads\video.mp4" TargetMode="External"/><Relationship Id="rId6" Type="http://schemas.openxmlformats.org/officeDocument/2006/relationships/image" Target="../media/image12.png"/><Relationship Id="rId5" Type="http://schemas.openxmlformats.org/officeDocument/2006/relationships/hyperlink" Target="https://www.azoo.hr/images/razno/Pravilnik_o_izvodenju_izleta_ekskurzija.pdf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AZOO/Ravnatelji/Pravilnik_o_nacinima_postupcima_i_elementima_vrednovanja_ucenika_u_osnovnoj_i_srednjoj_skoli_Narodne_novine_broj_112-10.pdf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azoo.hr/userfiles/dokumenti/Pravilnik_o_izmjenama_i_dopuni_Pravilnika.pdf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 rot="1245230">
            <a:off x="1082869" y="2267981"/>
            <a:ext cx="6551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/>
            <a:r>
              <a:rPr lang="hr-HR" sz="4800" b="1" dirty="0">
                <a:solidFill>
                  <a:srgbClr val="FFFF99"/>
                </a:solidFill>
              </a:rPr>
              <a:t>PRVI</a:t>
            </a:r>
          </a:p>
          <a:p>
            <a:pPr marL="514350" indent="-514350" algn="ctr" eaLnBrk="1" hangingPunct="1"/>
            <a:r>
              <a:rPr lang="hr-HR" sz="4800" b="1" dirty="0">
                <a:solidFill>
                  <a:srgbClr val="FFFF99"/>
                </a:solidFill>
              </a:rPr>
              <a:t>RODITELJSKI SASTANAK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CDC632C-EED8-E44F-34E9-B16C346E0792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 descr="SK_LOGO_NOVI_crveni mali.jpg">
            <a:extLst>
              <a:ext uri="{FF2B5EF4-FFF2-40B4-BE49-F238E27FC236}">
                <a16:creationId xmlns:a16="http://schemas.microsoft.com/office/drawing/2014/main" id="{8358BAB4-910F-F771-7CB3-94CF87A0B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U jednome danu učenik može pisati samo jednu pisanu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provjeru, a u jednome tjednu najviše četiri 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pisane provjere.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D4AB511-12EF-4B20-4A53-6EB620FCBE1A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3" descr="SK_LOGO_NOVI_crveni mali.jpg">
            <a:extLst>
              <a:ext uri="{FF2B5EF4-FFF2-40B4-BE49-F238E27FC236}">
                <a16:creationId xmlns:a16="http://schemas.microsoft.com/office/drawing/2014/main" id="{6E08FC77-5F4C-76F2-134D-FECF9D3D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Zaključna ocjena iz nastavnoga predmeta na kraju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nastavne godine </a:t>
            </a:r>
            <a:r>
              <a:rPr lang="hr-HR" altLang="sr-Latn-RS" b="1" dirty="0">
                <a:solidFill>
                  <a:srgbClr val="C00000"/>
                </a:solidFill>
              </a:rPr>
              <a:t>ne mora </a:t>
            </a:r>
            <a:r>
              <a:rPr lang="hr-HR" altLang="sr-Latn-RS" b="1" dirty="0">
                <a:solidFill>
                  <a:srgbClr val="FFFF99"/>
                </a:solidFill>
              </a:rPr>
              <a:t>proizlaziti iz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aritmetičke sredine upisanih ocjena,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osobito ako je učenik pokazao napredak u drugom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polugodištu.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1560EED-0EE4-C66A-9BC8-9833B5AAB312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3" descr="SK_LOGO_NOVI_crveni mali.jpg">
            <a:extLst>
              <a:ext uri="{FF2B5EF4-FFF2-40B4-BE49-F238E27FC236}">
                <a16:creationId xmlns:a16="http://schemas.microsoft.com/office/drawing/2014/main" id="{8D2F069B-A3BB-E19C-06AA-617785F7A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2267744" y="1772816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KRITERIJIMA ZA IZRICANJE PEDAGOŠKIH MJERA</a:t>
            </a:r>
          </a:p>
        </p:txBody>
      </p:sp>
      <p:pic>
        <p:nvPicPr>
          <p:cNvPr id="19460" name="Picture 4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1076710" cy="1368152"/>
          </a:xfrm>
          <a:prstGeom prst="rect">
            <a:avLst/>
          </a:prstGeom>
          <a:noFill/>
        </p:spPr>
      </p:pic>
      <p:pic>
        <p:nvPicPr>
          <p:cNvPr id="19461" name="Picture 5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967850" cy="1080120"/>
          </a:xfrm>
          <a:prstGeom prst="rect">
            <a:avLst/>
          </a:prstGeom>
          <a:noFill/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AD720F6-DFB3-6179-AF68-ED762074408B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 descr="SK_LOGO_NOVI_crveni mali.jpg">
            <a:extLst>
              <a:ext uri="{FF2B5EF4-FFF2-40B4-BE49-F238E27FC236}">
                <a16:creationId xmlns:a16="http://schemas.microsoft.com/office/drawing/2014/main" id="{6FCBC942-8CE4-BFD0-C268-9A2125052B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23528" y="258901"/>
            <a:ext cx="5616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00B050"/>
                </a:solidFill>
                <a:latin typeface="Calibri" pitchFamily="34" charset="0"/>
              </a:rPr>
              <a:t>PROJEKTI:</a:t>
            </a:r>
          </a:p>
          <a:p>
            <a:pPr eaLnBrk="1" hangingPunct="1"/>
            <a:endParaRPr lang="hr-HR" sz="4000" b="1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/>
            <a:r>
              <a:rPr lang="hr-HR" sz="4000" b="1" dirty="0">
                <a:solidFill>
                  <a:srgbClr val="00B050"/>
                </a:solidFill>
                <a:latin typeface="Calibri" pitchFamily="34" charset="0"/>
              </a:rPr>
              <a:t>E-TWINNING</a:t>
            </a:r>
          </a:p>
          <a:p>
            <a:pPr eaLnBrk="1" hangingPunct="1"/>
            <a:r>
              <a:rPr lang="hr-HR" sz="4000" b="1" dirty="0">
                <a:solidFill>
                  <a:srgbClr val="00B050"/>
                </a:solidFill>
                <a:latin typeface="Calibri" pitchFamily="34" charset="0"/>
              </a:rPr>
              <a:t>ERASMUS</a:t>
            </a:r>
          </a:p>
          <a:p>
            <a:pPr eaLnBrk="1" hangingPunct="1"/>
            <a:r>
              <a:rPr lang="hr-HR" sz="4000" b="1" dirty="0">
                <a:solidFill>
                  <a:srgbClr val="00B050"/>
                </a:solidFill>
                <a:latin typeface="Calibri" pitchFamily="34" charset="0"/>
              </a:rPr>
              <a:t>EKO ŠKOLA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206084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hr-HR" altLang="sr-Latn-RS" sz="5400" b="1" dirty="0"/>
              <a:t>OSTALE OBAVIJESTI!</a:t>
            </a:r>
            <a:endParaRPr lang="hr-HR" altLang="sr-Latn-RS" sz="5400" b="1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hr-HR" altLang="sr-Latn-RS" b="1" dirty="0">
                <a:latin typeface="Arial" panose="020B0604020202020204" pitchFamily="34" charset="0"/>
              </a:rPr>
              <a:t> prehrana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>
                <a:latin typeface="Arial" panose="020B0604020202020204" pitchFamily="34" charset="0"/>
              </a:rPr>
              <a:t> osiguranje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>
                <a:latin typeface="Arial" panose="020B0604020202020204" pitchFamily="34" charset="0"/>
              </a:rPr>
              <a:t> reversi udžbenika, tableta i SIM kartica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>
                <a:latin typeface="Arial" panose="020B0604020202020204" pitchFamily="34" charset="0"/>
              </a:rPr>
              <a:t> IZOSTANCI – rok za slanje ispričnica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>
                <a:latin typeface="Arial" panose="020B0604020202020204" pitchFamily="34" charset="0"/>
              </a:rPr>
              <a:t> ažuriranje podataka roditelja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703F494-370A-1ED9-2796-1FAEB201FF36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3" descr="SK_LOGO_NOVI_crveni mali.jpg">
            <a:extLst>
              <a:ext uri="{FF2B5EF4-FFF2-40B4-BE49-F238E27FC236}">
                <a16:creationId xmlns:a16="http://schemas.microsoft.com/office/drawing/2014/main" id="{3188B832-DFCF-78BD-848C-8DF059122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1520" y="116632"/>
            <a:ext cx="63357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6600" b="1" dirty="0">
                <a:latin typeface="Calibri" pitchFamily="34" charset="0"/>
              </a:rPr>
              <a:t>OSTALE OBAVIJESTI!</a:t>
            </a:r>
            <a:endParaRPr lang="hr-HR" sz="6600" b="1" dirty="0"/>
          </a:p>
          <a:p>
            <a:pPr marL="342900" indent="-342900" eaLnBrk="1" hangingPunct="1"/>
            <a:endParaRPr lang="hr-HR" sz="3200" b="1" dirty="0"/>
          </a:p>
          <a:p>
            <a:pPr eaLnBrk="1" hangingPunct="1"/>
            <a:r>
              <a:rPr lang="hr-HR" sz="3200" b="1" dirty="0"/>
              <a:t> </a:t>
            </a:r>
            <a:endParaRPr lang="hr-HR" altLang="sr-Latn-RS" sz="9600" b="1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hr-HR" altLang="sr-Latn-RS" sz="3200" b="1" dirty="0">
                <a:latin typeface="Arial" panose="020B0604020202020204" pitchFamily="34" charset="0"/>
              </a:rPr>
              <a:t> promet</a:t>
            </a:r>
          </a:p>
          <a:p>
            <a:pPr eaLnBrk="1" hangingPunct="1">
              <a:buFontTx/>
              <a:buChar char="•"/>
            </a:pPr>
            <a:r>
              <a:rPr lang="hr-HR" altLang="sr-Latn-RS" sz="3200" b="1" dirty="0">
                <a:latin typeface="Arial" panose="020B0604020202020204" pitchFamily="34" charset="0"/>
              </a:rPr>
              <a:t> Razredni odbor, Vijeće roditelja</a:t>
            </a:r>
          </a:p>
          <a:p>
            <a:pPr eaLnBrk="1" hangingPunct="1">
              <a:buFontTx/>
              <a:buChar char="•"/>
            </a:pPr>
            <a:r>
              <a:rPr lang="hr-HR" altLang="sr-Latn-RS" sz="3200" b="1" dirty="0">
                <a:latin typeface="Arial" panose="020B0604020202020204" pitchFamily="34" charset="0"/>
              </a:rPr>
              <a:t> izvannastavne aktivnosti</a:t>
            </a:r>
          </a:p>
        </p:txBody>
      </p:sp>
      <p:pic>
        <p:nvPicPr>
          <p:cNvPr id="3" name="Picture 2" descr="Untitled 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2952" y="0"/>
            <a:ext cx="3861048" cy="3861048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29A1A875-B0EC-2117-3710-1E38B172B1B5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3" descr="SK_LOGO_NOVI_crveni mali.jpg">
            <a:extLst>
              <a:ext uri="{FF2B5EF4-FFF2-40B4-BE49-F238E27FC236}">
                <a16:creationId xmlns:a16="http://schemas.microsoft.com/office/drawing/2014/main" id="{F6671885-D0A7-A990-415D-D0495F0B6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971600" y="1124744"/>
            <a:ext cx="65647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/>
            <a:r>
              <a:rPr lang="hr-HR" sz="4800" b="1" dirty="0">
                <a:solidFill>
                  <a:srgbClr val="FFFF99"/>
                </a:solidFill>
              </a:rPr>
              <a:t>KAKO SE PONAŠATI U ŠKOLI?</a:t>
            </a:r>
          </a:p>
        </p:txBody>
      </p:sp>
      <p:pic>
        <p:nvPicPr>
          <p:cNvPr id="35842" name="Picture 2" descr="C:\Users\sk-mpovalec\AppData\Local\Microsoft\Windows\INetCache\IE\NMX5RLWS\movie-147368_960_720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1700808" cy="1700808"/>
          </a:xfrm>
          <a:prstGeom prst="rect">
            <a:avLst/>
          </a:prstGeom>
          <a:noFill/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BAADDE07-2304-E8B0-4A7E-B74FB5B48A12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3" descr="SK_LOGO_NOVI_crveni mali.jpg">
            <a:extLst>
              <a:ext uri="{FF2B5EF4-FFF2-40B4-BE49-F238E27FC236}">
                <a16:creationId xmlns:a16="http://schemas.microsoft.com/office/drawing/2014/main" id="{262E3538-5D86-983D-96F0-243E46F3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 rot="20429416">
            <a:off x="468270" y="2675318"/>
            <a:ext cx="5520544" cy="1815882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hr-HR" sz="2800" dirty="0">
                <a:latin typeface="Calibri" pitchFamily="34" charset="0"/>
              </a:rPr>
              <a:t> 27 UČENIKA/CA – promjene u razredu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>
                <a:latin typeface="Calibri" pitchFamily="34" charset="0"/>
              </a:rPr>
              <a:t>RAZREDNO VIJEĆE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>
                <a:latin typeface="Calibri" pitchFamily="34" charset="0"/>
              </a:rPr>
              <a:t>UDŽBENICI, TABLETI, SIM KARTICE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1997B47-35F2-6F44-1CD1-BE8A19D31D94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 descr="SK_LOGO_NOVI_crveni mali.jpg">
            <a:extLst>
              <a:ext uri="{FF2B5EF4-FFF2-40B4-BE49-F238E27FC236}">
                <a16:creationId xmlns:a16="http://schemas.microsoft.com/office/drawing/2014/main" id="{FB633D23-A73E-C371-AFA4-0FE2C10F4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74D7338E-E331-A165-2AEE-01DBAD2C8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463692"/>
            <a:ext cx="8388424" cy="5930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2204864"/>
            <a:ext cx="7812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800" b="1" dirty="0">
                <a:solidFill>
                  <a:srgbClr val="FFFF99"/>
                </a:solidFill>
                <a:latin typeface="Calibri" pitchFamily="34" charset="0"/>
              </a:rPr>
              <a:t>PRAVILNIK O KUĆNOM REDU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0261F5D-F2BC-8E0B-740B-FB50FBED744A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 descr="SK_LOGO_NOVI_crveni mali.jpg">
            <a:extLst>
              <a:ext uri="{FF2B5EF4-FFF2-40B4-BE49-F238E27FC236}">
                <a16:creationId xmlns:a16="http://schemas.microsoft.com/office/drawing/2014/main" id="{2F3EAB9A-A704-E3C2-18CD-251A2FFB2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475656" y="332656"/>
            <a:ext cx="5616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3200" b="1" dirty="0">
                <a:solidFill>
                  <a:srgbClr val="FFC000"/>
                </a:solidFill>
              </a:rPr>
              <a:t>PRAVILNIK O IZVOĐENJU IZLETA, EKSKURZIJA I DRUGIH ODGOJNOOBRAZOVNIH AKTIVNOSTI IZVAN ŠKOLE</a:t>
            </a:r>
            <a:endParaRPr lang="hr-HR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924944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1080120" cy="1205414"/>
          </a:xfrm>
          <a:prstGeom prst="rect">
            <a:avLst/>
          </a:prstGeom>
          <a:noFill/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67BB6DC-8482-F327-BCA7-BAAEFAED6F04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3" descr="SK_LOGO_NOVI_crveni mali.jpg">
            <a:extLst>
              <a:ext uri="{FF2B5EF4-FFF2-40B4-BE49-F238E27FC236}">
                <a16:creationId xmlns:a16="http://schemas.microsoft.com/office/drawing/2014/main" id="{8183D1C9-2DAD-5742-3078-A194D9FC97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779912" y="2436203"/>
            <a:ext cx="561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NAČINIMA, POSTUPCIMA I ELEMENTIMA VREDNOVANJA UČENIKA U OSNOVNOJ ŠKOLI</a:t>
            </a:r>
          </a:p>
        </p:txBody>
      </p:sp>
      <p:pic>
        <p:nvPicPr>
          <p:cNvPr id="14342" name="Picture 6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1181762" y="-125628"/>
            <a:ext cx="1626686" cy="1916832"/>
          </a:xfrm>
          <a:prstGeom prst="rect">
            <a:avLst/>
          </a:prstGeom>
          <a:noFill/>
        </p:spPr>
      </p:pic>
      <p:pic>
        <p:nvPicPr>
          <p:cNvPr id="14343" name="Picture 7" descr="C:\Users\sk-mpovalec\AppData\Local\Microsoft\Windows\INetCache\IE\2OO1XIW5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26524">
            <a:off x="3020230" y="376221"/>
            <a:ext cx="997222" cy="11128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19872" y="1268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>
                <a:solidFill>
                  <a:srgbClr val="FF0000"/>
                </a:solidFill>
              </a:rPr>
              <a:t>DOPUNA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1791F35-AF82-6424-0DBC-A079917F2B94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3" descr="SK_LOGO_NOVI_crveni mali.jpg">
            <a:extLst>
              <a:ext uri="{FF2B5EF4-FFF2-40B4-BE49-F238E27FC236}">
                <a16:creationId xmlns:a16="http://schemas.microsoft.com/office/drawing/2014/main" id="{D990AF9E-4A4E-C665-F6AC-5369802A77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688" y="188640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OCJENJIVANJE VLADANJA UČENIKA (kriteriji)</a:t>
            </a:r>
            <a:r>
              <a:rPr lang="hr-HR" sz="4000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01208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301208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5301208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2C69839-285D-DD9C-2653-EEA80F1CB500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3" descr="SK_LOGO_NOVI_crveni mali.jpg">
            <a:extLst>
              <a:ext uri="{FF2B5EF4-FFF2-40B4-BE49-F238E27FC236}">
                <a16:creationId xmlns:a16="http://schemas.microsoft.com/office/drawing/2014/main" id="{F59C672A-0CF6-C872-5E28-589105DB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Usmeno provjeravanje i ocjenjivanje učenika može se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provoditi na svakom nastavnom satu bez obveze najave.</a:t>
            </a:r>
            <a:endParaRPr lang="hr-HR" altLang="sr-Latn-RS" dirty="0">
              <a:solidFill>
                <a:srgbClr val="FFFF99"/>
              </a:solidFill>
            </a:endParaRP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 danu kada piše pisanu provjeru, učenik može biti usmeno provjeravan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samo iz jednoga nastavnoga predmeta, odnosno iz dva nastavna predmeta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ako taj dan nema pisanih provjera.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6F0755E-9CC5-B7CE-8A5E-28CEFB3560E1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3" descr="SK_LOGO_NOVI_crveni mali.jpg">
            <a:extLst>
              <a:ext uri="{FF2B5EF4-FFF2-40B4-BE49-F238E27FC236}">
                <a16:creationId xmlns:a16="http://schemas.microsoft.com/office/drawing/2014/main" id="{9FFEA5FC-B6A9-5BE7-F856-A610A4592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763" t="-6477"/>
          <a:stretch/>
        </p:blipFill>
        <p:spPr>
          <a:xfrm>
            <a:off x="131717" y="6381328"/>
            <a:ext cx="1509464" cy="476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213</Words>
  <Application>Microsoft Office PowerPoint</Application>
  <PresentationFormat>Prikaz na zaslonu (4:3)</PresentationFormat>
  <Paragraphs>46</Paragraphs>
  <Slides>14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Zadani dizajn</vt:lpstr>
      <vt:lpstr>Custom Design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Melita Povalec</cp:lastModifiedBy>
  <cp:revision>44</cp:revision>
  <dcterms:created xsi:type="dcterms:W3CDTF">2012-09-03T05:34:44Z</dcterms:created>
  <dcterms:modified xsi:type="dcterms:W3CDTF">2024-09-03T09:30:22Z</dcterms:modified>
</cp:coreProperties>
</file>